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25192038" cy="35999738"/>
  <p:notesSz cx="6858000" cy="9144000"/>
  <p:defaultTextStyle>
    <a:defPPr>
      <a:defRPr lang="en-US"/>
    </a:defPPr>
    <a:lvl1pPr marL="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1pPr>
    <a:lvl2pPr marL="1382573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2pPr>
    <a:lvl3pPr marL="2765146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3pPr>
    <a:lvl4pPr marL="4147718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4pPr>
    <a:lvl5pPr marL="5530291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5pPr>
    <a:lvl6pPr marL="6912864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6pPr>
    <a:lvl7pPr marL="8295437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7pPr>
    <a:lvl8pPr marL="967801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8pPr>
    <a:lvl9pPr marL="11060582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843"/>
    <a:srgbClr val="76678E"/>
    <a:srgbClr val="DFCCE2"/>
    <a:srgbClr val="B891BF"/>
    <a:srgbClr val="856E98"/>
    <a:srgbClr val="221944"/>
    <a:srgbClr val="241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 snapToGrid="0">
      <p:cViewPr>
        <p:scale>
          <a:sx n="63" d="100"/>
          <a:sy n="63" d="100"/>
        </p:scale>
        <p:origin x="-1355" y="-81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6230818" y="16907973"/>
            <a:ext cx="4407107" cy="23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0289" tIns="140143" rIns="280289" bIns="140143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459866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66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 Mitra"/>
                <a:cs typeface="B Mitra"/>
              </a:rPr>
              <a:t>مقدمه یا بیان مسئله</a:t>
            </a:r>
            <a:endParaRPr kumimoji="0" lang="en-US" altLang="fa-IR" sz="66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07"/>
            <a:ext cx="25192038" cy="47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5pPr>
      <a:lvl6pPr marL="1093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6pPr>
      <a:lvl7pPr marL="2186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7pPr>
      <a:lvl8pPr marL="3279002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8pPr>
      <a:lvl9pPr marL="4372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46500" indent="-546500" algn="l" rtl="0" fontAlgn="base">
        <a:lnSpc>
          <a:spcPct val="90000"/>
        </a:lnSpc>
        <a:spcBef>
          <a:spcPts val="2392"/>
        </a:spcBef>
        <a:spcAft>
          <a:spcPct val="0"/>
        </a:spcAft>
        <a:buFont typeface="Arial" panose="020B0604020202020204" pitchFamily="34" charset="0"/>
        <a:buChar char="•"/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39499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5773" kern="1200">
          <a:solidFill>
            <a:schemeClr val="tx1"/>
          </a:solidFill>
          <a:latin typeface="+mn-lt"/>
          <a:ea typeface="+mn-ea"/>
          <a:cs typeface="+mn-cs"/>
        </a:defRPr>
      </a:lvl2pPr>
      <a:lvl3pPr marL="2732501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4726" kern="1200">
          <a:solidFill>
            <a:schemeClr val="tx1"/>
          </a:solidFill>
          <a:latin typeface="+mn-lt"/>
          <a:ea typeface="+mn-ea"/>
          <a:cs typeface="+mn-cs"/>
        </a:defRPr>
      </a:lvl3pPr>
      <a:lvl4pPr marL="3825504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918502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011504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7104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8197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9290508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1pPr>
      <a:lvl2pPr marL="1093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2pPr>
      <a:lvl3pPr marL="2186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3pPr>
      <a:lvl4pPr marL="3279002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4pPr>
      <a:lvl5pPr marL="4372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5pPr>
      <a:lvl6pPr marL="5465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6558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7651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8744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microsoft.com/office/2007/relationships/hdphoto" Target="../media/hdphoto6.wdp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microsoft.com/office/2007/relationships/hdphoto" Target="../media/hdphoto3.wdp"/><Relationship Id="rId5" Type="http://schemas.microsoft.com/office/2007/relationships/hdphoto" Target="../media/hdphoto2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079"/>
          <a:stretch/>
        </p:blipFill>
        <p:spPr>
          <a:xfrm rot="10800000">
            <a:off x="-2" y="25012736"/>
            <a:ext cx="25192039" cy="1098700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08"/>
          <a:stretch/>
        </p:blipFill>
        <p:spPr>
          <a:xfrm>
            <a:off x="-1" y="12622940"/>
            <a:ext cx="25192040" cy="9713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842"/>
          <a:stretch/>
        </p:blipFill>
        <p:spPr>
          <a:xfrm>
            <a:off x="0" y="-1"/>
            <a:ext cx="25192039" cy="943740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</p:pic>
      <p:sp>
        <p:nvSpPr>
          <p:cNvPr id="2" name="Rectangle 1"/>
          <p:cNvSpPr/>
          <p:nvPr/>
        </p:nvSpPr>
        <p:spPr>
          <a:xfrm>
            <a:off x="2622" y="0"/>
            <a:ext cx="25192040" cy="3599973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341"/>
          </a:p>
        </p:txBody>
      </p:sp>
      <p:grpSp>
        <p:nvGrpSpPr>
          <p:cNvPr id="15" name="Group 14"/>
          <p:cNvGrpSpPr/>
          <p:nvPr/>
        </p:nvGrpSpPr>
        <p:grpSpPr>
          <a:xfrm>
            <a:off x="7092107" y="6135739"/>
            <a:ext cx="17613879" cy="3250334"/>
            <a:chOff x="5566333" y="5012657"/>
            <a:chExt cx="19080470" cy="3511384"/>
          </a:xfrm>
        </p:grpSpPr>
        <p:grpSp>
          <p:nvGrpSpPr>
            <p:cNvPr id="16" name="Group 15"/>
            <p:cNvGrpSpPr/>
            <p:nvPr/>
          </p:nvGrpSpPr>
          <p:grpSpPr>
            <a:xfrm>
              <a:off x="5566333" y="5012657"/>
              <a:ext cx="19080470" cy="3511384"/>
              <a:chOff x="5020675" y="5145713"/>
              <a:chExt cx="19080470" cy="351138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BC59D66-D7A7-47CE-8B77-E2055C36BE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26868" r="1409" b="37684"/>
              <a:stretch/>
            </p:blipFill>
            <p:spPr>
              <a:xfrm>
                <a:off x="5020675" y="5642949"/>
                <a:ext cx="19032223" cy="3014148"/>
              </a:xfrm>
              <a:custGeom>
                <a:avLst/>
                <a:gdLst>
                  <a:gd name="connsiteX0" fmla="*/ 0 w 13051540"/>
                  <a:gd name="connsiteY0" fmla="*/ 0 h 2306782"/>
                  <a:gd name="connsiteX1" fmla="*/ 13051540 w 13051540"/>
                  <a:gd name="connsiteY1" fmla="*/ 0 h 2306782"/>
                  <a:gd name="connsiteX2" fmla="*/ 13051540 w 13051540"/>
                  <a:gd name="connsiteY2" fmla="*/ 2306782 h 2306782"/>
                  <a:gd name="connsiteX3" fmla="*/ 0 w 13051540"/>
                  <a:gd name="connsiteY3" fmla="*/ 2306782 h 230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51540" h="2306782">
                    <a:moveTo>
                      <a:pt x="0" y="0"/>
                    </a:moveTo>
                    <a:lnTo>
                      <a:pt x="13051540" y="0"/>
                    </a:lnTo>
                    <a:lnTo>
                      <a:pt x="13051540" y="2306782"/>
                    </a:lnTo>
                    <a:lnTo>
                      <a:pt x="0" y="2306782"/>
                    </a:lnTo>
                    <a:close/>
                  </a:path>
                </a:pathLst>
              </a:custGeom>
            </p:spPr>
          </p:pic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id="{DE45EF96-F006-4E50-9BAF-A84A565BC707}"/>
                  </a:ext>
                </a:extLst>
              </p:cNvPr>
              <p:cNvSpPr/>
              <p:nvPr/>
            </p:nvSpPr>
            <p:spPr>
              <a:xfrm>
                <a:off x="18024511" y="5145713"/>
                <a:ext cx="6076634" cy="2488171"/>
              </a:xfrm>
              <a:custGeom>
                <a:avLst/>
                <a:gdLst>
                  <a:gd name="connsiteX0" fmla="*/ 9730 w 4248149"/>
                  <a:gd name="connsiteY0" fmla="*/ 0 h 1416845"/>
                  <a:gd name="connsiteX1" fmla="*/ 4248149 w 4248149"/>
                  <a:gd name="connsiteY1" fmla="*/ 0 h 1416845"/>
                  <a:gd name="connsiteX2" fmla="*/ 4248149 w 4248149"/>
                  <a:gd name="connsiteY2" fmla="*/ 1296416 h 1416845"/>
                  <a:gd name="connsiteX3" fmla="*/ 4177573 w 4248149"/>
                  <a:gd name="connsiteY3" fmla="*/ 1326269 h 1416845"/>
                  <a:gd name="connsiteX4" fmla="*/ 3161725 w 4248149"/>
                  <a:gd name="connsiteY4" fmla="*/ 1384884 h 1416845"/>
                  <a:gd name="connsiteX5" fmla="*/ 0 w 4248149"/>
                  <a:gd name="connsiteY5" fmla="*/ 853945 h 141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48149" h="1416845">
                    <a:moveTo>
                      <a:pt x="9730" y="0"/>
                    </a:moveTo>
                    <a:lnTo>
                      <a:pt x="4248149" y="0"/>
                    </a:lnTo>
                    <a:lnTo>
                      <a:pt x="4248149" y="1296416"/>
                    </a:lnTo>
                    <a:lnTo>
                      <a:pt x="4177573" y="1326269"/>
                    </a:lnTo>
                    <a:cubicBezTo>
                      <a:pt x="3977154" y="1402948"/>
                      <a:pt x="3689126" y="1452645"/>
                      <a:pt x="3161725" y="1384884"/>
                    </a:cubicBezTo>
                    <a:cubicBezTo>
                      <a:pt x="2076066" y="1280930"/>
                      <a:pt x="1057083" y="1015050"/>
                      <a:pt x="0" y="853945"/>
                    </a:cubicBezTo>
                    <a:close/>
                  </a:path>
                </a:pathLst>
              </a:custGeom>
              <a:blipFill dpi="0" rotWithShape="1">
                <a:blip r:embed="rId9">
                  <a:alphaModFix amt="61000"/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8663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fa-IR" sz="15309">
                  <a:solidFill>
                    <a:prstClr val="white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16892337" y="6114659"/>
              <a:ext cx="1738754" cy="915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6639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309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508485" y="9741468"/>
            <a:ext cx="11837827" cy="6851089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832364" y="9741468"/>
            <a:ext cx="11873622" cy="11441134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08484" y="17082799"/>
            <a:ext cx="11837827" cy="555773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56775" y="10028637"/>
            <a:ext cx="6194352" cy="2155034"/>
            <a:chOff x="1367783" y="13690848"/>
            <a:chExt cx="6323401" cy="219993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257" y="13690848"/>
              <a:ext cx="1252176" cy="1252176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1367783" y="14098344"/>
              <a:ext cx="6323401" cy="1792435"/>
              <a:chOff x="1276367" y="15637056"/>
              <a:chExt cx="7049234" cy="2044304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3758917" y="15689253"/>
                <a:ext cx="4566684" cy="9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065">
                  <a:defRPr/>
                </a:pPr>
                <a:r>
                  <a:rPr lang="en-US" altLang="en-US" sz="4702" b="1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Introduction</a:t>
                </a:r>
                <a:endParaRPr lang="en-US" sz="4702" kern="0" dirty="0">
                  <a:solidFill>
                    <a:srgbClr val="000099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20667125">
                <a:off x="1931623" y="16030675"/>
                <a:ext cx="5744587" cy="1650685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19199565" flipH="1">
                <a:off x="1276367" y="15637056"/>
                <a:ext cx="1343348" cy="1174549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365288" y="17332643"/>
            <a:ext cx="6194352" cy="2155032"/>
            <a:chOff x="1367783" y="13690848"/>
            <a:chExt cx="6323401" cy="219992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257" y="13690848"/>
              <a:ext cx="1252176" cy="1252176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1367783" y="14098344"/>
              <a:ext cx="6323401" cy="1792433"/>
              <a:chOff x="1276367" y="15637058"/>
              <a:chExt cx="7049234" cy="204430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758917" y="15689253"/>
                <a:ext cx="4566684" cy="9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065">
                  <a:defRPr/>
                </a:pPr>
                <a:r>
                  <a:rPr lang="en-US" altLang="en-US" sz="4702" b="1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Experimental</a:t>
                </a:r>
              </a:p>
            </p:txBody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20667125">
                <a:off x="1931623" y="16030675"/>
                <a:ext cx="5744587" cy="1650685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19199565" flipH="1">
                <a:off x="1276367" y="15637058"/>
                <a:ext cx="1343349" cy="1174549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54" name="Rounded Rectangle 53"/>
          <p:cNvSpPr/>
          <p:nvPr/>
        </p:nvSpPr>
        <p:spPr>
          <a:xfrm>
            <a:off x="552034" y="23007689"/>
            <a:ext cx="11837827" cy="12574423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612274" y="12787897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2" name="TextBox 20"/>
          <p:cNvSpPr txBox="1">
            <a:spLocks noChangeArrowheads="1"/>
          </p:cNvSpPr>
          <p:nvPr/>
        </p:nvSpPr>
        <p:spPr bwMode="auto">
          <a:xfrm>
            <a:off x="612274" y="19868261"/>
            <a:ext cx="6938361" cy="46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35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3" name="TextBox 20"/>
          <p:cNvSpPr txBox="1">
            <a:spLocks noChangeArrowheads="1"/>
          </p:cNvSpPr>
          <p:nvPr/>
        </p:nvSpPr>
        <p:spPr bwMode="auto">
          <a:xfrm>
            <a:off x="13046510" y="32697111"/>
            <a:ext cx="11410685" cy="273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4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 here........</a:t>
            </a:r>
          </a:p>
          <a:p>
            <a:pPr indent="334055" algn="just" defTabSz="69969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 should be written according to below sample</a:t>
            </a:r>
          </a:p>
          <a:p>
            <a:pPr indent="427657" defTabSz="8957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[1]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Babaei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Eshghi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Abnous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Rahimizadeh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</a:t>
            </a:r>
            <a:r>
              <a:rPr lang="en-US" sz="235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Ramezani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Cancer Gene Therapy, </a:t>
            </a:r>
            <a:r>
              <a:rPr lang="en-US" sz="23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24, 156. </a:t>
            </a:r>
          </a:p>
          <a:p>
            <a:pPr indent="427657" defTabSz="8957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J.W. Steed, J.L. Atwood, Supramolecular Chemistry. 2nd Edition ed., John Wiley &amp; Sons, Ltd: </a:t>
            </a:r>
            <a:r>
              <a:rPr lang="en-US" sz="2351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  <a:r>
              <a:rPr lang="en-US" sz="235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35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89615" algn="just" defTabSz="8160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74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2687561" y="30179283"/>
            <a:ext cx="6194352" cy="2155032"/>
            <a:chOff x="1367783" y="13690848"/>
            <a:chExt cx="6323401" cy="2199929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257" y="13690848"/>
              <a:ext cx="1252176" cy="1252176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1367783" y="14098344"/>
              <a:ext cx="6323401" cy="1792433"/>
              <a:chOff x="1276367" y="15637058"/>
              <a:chExt cx="7049234" cy="2044302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3758917" y="15689253"/>
                <a:ext cx="4566684" cy="9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065">
                  <a:defRPr/>
                </a:pPr>
                <a:r>
                  <a:rPr lang="en-US" altLang="en-US" sz="4702" b="1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References</a:t>
                </a:r>
              </a:p>
            </p:txBody>
          </p: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20667125">
                <a:off x="1931623" y="16030675"/>
                <a:ext cx="5744587" cy="1650685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19199565" flipH="1">
                <a:off x="1276367" y="15637058"/>
                <a:ext cx="1343349" cy="1174549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1" name="Rounded Rectangle 70"/>
          <p:cNvSpPr/>
          <p:nvPr/>
        </p:nvSpPr>
        <p:spPr>
          <a:xfrm>
            <a:off x="12848841" y="29814253"/>
            <a:ext cx="11837827" cy="5824322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2" name="TextBox 20"/>
          <p:cNvSpPr txBox="1">
            <a:spLocks noChangeArrowheads="1"/>
          </p:cNvSpPr>
          <p:nvPr/>
        </p:nvSpPr>
        <p:spPr bwMode="auto">
          <a:xfrm>
            <a:off x="612274" y="25937853"/>
            <a:ext cx="6938361" cy="49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588"/>
              </a:spcAft>
            </a:pPr>
            <a:r>
              <a:rPr lang="en-US" sz="235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Add Text and photos here........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40480" y="23297675"/>
            <a:ext cx="8350486" cy="2128319"/>
            <a:chOff x="1526723" y="13933524"/>
            <a:chExt cx="8524454" cy="217265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2174" y="13933524"/>
              <a:ext cx="1252176" cy="1252176"/>
            </a:xfrm>
            <a:prstGeom prst="rect">
              <a:avLst/>
            </a:prstGeom>
          </p:spPr>
        </p:pic>
        <p:grpSp>
          <p:nvGrpSpPr>
            <p:cNvPr id="75" name="Group 74"/>
            <p:cNvGrpSpPr/>
            <p:nvPr/>
          </p:nvGrpSpPr>
          <p:grpSpPr>
            <a:xfrm>
              <a:off x="1526723" y="14144114"/>
              <a:ext cx="8524454" cy="1962069"/>
              <a:chOff x="1453551" y="15689253"/>
              <a:chExt cx="9502935" cy="2237774"/>
            </a:xfrm>
          </p:grpSpPr>
          <p:sp>
            <p:nvSpPr>
              <p:cNvPr id="76" name="TextBox 75"/>
              <p:cNvSpPr txBox="1"/>
              <p:nvPr/>
            </p:nvSpPr>
            <p:spPr>
              <a:xfrm>
                <a:off x="3758916" y="15689253"/>
                <a:ext cx="7197570" cy="9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065">
                  <a:defRPr/>
                </a:pPr>
                <a:r>
                  <a:rPr lang="en-US" altLang="en-US" sz="4702" b="1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Result and Discussion</a:t>
                </a:r>
              </a:p>
            </p:txBody>
          </p:sp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20747633">
                <a:off x="2019095" y="16184386"/>
                <a:ext cx="7490895" cy="1742641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19199565" flipH="1">
                <a:off x="1453551" y="15848024"/>
                <a:ext cx="1343348" cy="1174550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79" name="Rounded Rectangle 78"/>
          <p:cNvSpPr/>
          <p:nvPr/>
        </p:nvSpPr>
        <p:spPr>
          <a:xfrm>
            <a:off x="12837911" y="21501541"/>
            <a:ext cx="11837827" cy="7967096"/>
          </a:xfrm>
          <a:prstGeom prst="roundRect">
            <a:avLst>
              <a:gd name="adj" fmla="val 7032"/>
            </a:avLst>
          </a:prstGeom>
          <a:noFill/>
          <a:ln w="47625">
            <a:solidFill>
              <a:srgbClr val="D933A1">
                <a:alpha val="7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2747488" y="21688664"/>
            <a:ext cx="6194352" cy="2155032"/>
            <a:chOff x="1367783" y="13690848"/>
            <a:chExt cx="6323401" cy="2199929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5257" y="13690848"/>
              <a:ext cx="1252176" cy="1252176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1367783" y="14098344"/>
              <a:ext cx="6323401" cy="1792433"/>
              <a:chOff x="1276367" y="15637058"/>
              <a:chExt cx="7049234" cy="2044302"/>
            </a:xfrm>
          </p:grpSpPr>
          <p:sp>
            <p:nvSpPr>
              <p:cNvPr id="83" name="TextBox 82"/>
              <p:cNvSpPr txBox="1"/>
              <p:nvPr/>
            </p:nvSpPr>
            <p:spPr>
              <a:xfrm>
                <a:off x="3758917" y="15689253"/>
                <a:ext cx="4566684" cy="94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816065">
                  <a:defRPr/>
                </a:pPr>
                <a:r>
                  <a:rPr lang="en-US" altLang="en-US" sz="4702" b="1" kern="0" dirty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Conclusion</a:t>
                </a:r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20667125">
                <a:off x="1931623" y="16030675"/>
                <a:ext cx="5744587" cy="1650685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48701" b="45246"/>
              <a:stretch/>
            </p:blipFill>
            <p:spPr>
              <a:xfrm rot="19199565" flipH="1">
                <a:off x="1276367" y="15637058"/>
                <a:ext cx="1343349" cy="1174549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86" name="TextBox 20"/>
          <p:cNvSpPr txBox="1">
            <a:spLocks noChangeArrowheads="1"/>
          </p:cNvSpPr>
          <p:nvPr/>
        </p:nvSpPr>
        <p:spPr bwMode="auto">
          <a:xfrm>
            <a:off x="12921155" y="23996184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1997" y="5807481"/>
            <a:ext cx="2425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Azarbaijan Shahid Madani University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-123237" y="69914"/>
            <a:ext cx="24877351" cy="9293520"/>
            <a:chOff x="-123237" y="69914"/>
            <a:chExt cx="24877351" cy="929352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C41A904-4734-453C-9646-6C645A2D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1151" y="6256462"/>
              <a:ext cx="1427639" cy="13775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139" b="83681" l="0" r="100000">
                          <a14:foregroundMark x1="42960" y1="14236" x2="43115" y2="8819"/>
                          <a14:foregroundMark x1="53894" y1="38194" x2="54874" y2="27569"/>
                          <a14:foregroundMark x1="49665" y1="26667" x2="54203" y2="24167"/>
                          <a14:foregroundMark x1="38422" y1="34792" x2="49355" y2="27153"/>
                          <a14:foregroundMark x1="16606" y1="48194" x2="3971" y2="54722"/>
                          <a14:foregroundMark x1="2630" y1="68542" x2="2630" y2="68542"/>
                          <a14:foregroundMark x1="9025" y1="68750" x2="9025" y2="68750"/>
                          <a14:foregroundMark x1="14079" y1="71250" x2="14079" y2="71250"/>
                          <a14:foregroundMark x1="21454" y1="70347" x2="21454" y2="70347"/>
                          <a14:foregroundMark x1="34554" y1="68750" x2="34554" y2="68750"/>
                          <a14:foregroundMark x1="47189" y1="69167" x2="47189" y2="69167"/>
                          <a14:foregroundMark x1="59618" y1="67361" x2="59618" y2="67361"/>
                          <a14:foregroundMark x1="76586" y1="68958" x2="76586" y2="68958"/>
                          <a14:foregroundMark x1="77927" y1="70347" x2="77927" y2="70347"/>
                          <a14:foregroundMark x1="87829" y1="66042" x2="87829" y2="66042"/>
                          <a14:foregroundMark x1="93347" y1="67153" x2="93347" y2="67153"/>
                          <a14:backgroundMark x1="41619" y1="40000" x2="49871" y2="384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43" r="22849" b="16776"/>
            <a:stretch/>
          </p:blipFill>
          <p:spPr>
            <a:xfrm>
              <a:off x="1032154" y="7478664"/>
              <a:ext cx="1965632" cy="165684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43"/>
            <a:stretch/>
          </p:blipFill>
          <p:spPr>
            <a:xfrm>
              <a:off x="951174" y="2715867"/>
              <a:ext cx="2127592" cy="16500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3598" y="4618549"/>
              <a:ext cx="1162744" cy="1188932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123237" y="69914"/>
              <a:ext cx="24877351" cy="9293520"/>
              <a:chOff x="-123237" y="69914"/>
              <a:chExt cx="24877351" cy="929352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508485" y="338258"/>
                <a:ext cx="24245629" cy="9025176"/>
              </a:xfrm>
              <a:prstGeom prst="roundRect">
                <a:avLst>
                  <a:gd name="adj" fmla="val 7515"/>
                </a:avLst>
              </a:prstGeom>
              <a:noFill/>
              <a:ln w="76200">
                <a:solidFill>
                  <a:srgbClr val="D933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0055" tIns="85028" rIns="170055" bIns="85028" rtlCol="1" anchor="ctr"/>
              <a:lstStyle/>
              <a:p>
                <a:pPr algn="ctr" defTabSz="170037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a-IR" sz="13125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11B450-1B28-4F91-A5D1-2E591B87BE31}"/>
                  </a:ext>
                </a:extLst>
              </p:cNvPr>
              <p:cNvSpPr txBox="1"/>
              <p:nvPr/>
            </p:nvSpPr>
            <p:spPr>
              <a:xfrm>
                <a:off x="7184042" y="732202"/>
                <a:ext cx="11007822" cy="83099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defTabSz="18663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Tw Cen MT" panose="020B0602020104020603" pitchFamily="34" charset="0"/>
                    <a:cs typeface="Arial" panose="020B0604020202020204" pitchFamily="34" charset="0"/>
                  </a:rPr>
                  <a:t>21</a:t>
                </a:r>
                <a:r>
                  <a:rPr lang="en-US" sz="4800" b="1" baseline="3000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Tw Cen MT" panose="020B0602020104020603" pitchFamily="34" charset="0"/>
                    <a:cs typeface="Arial" panose="020B0604020202020204" pitchFamily="34" charset="0"/>
                  </a:rPr>
                  <a:t>st</a:t>
                </a:r>
                <a:r>
                  <a:rPr lang="en-US" sz="4800" b="1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Tw Cen MT" panose="020B0602020104020603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Tw Cen MT" panose="020B0602020104020603" pitchFamily="34" charset="0"/>
                    <a:cs typeface="Arial" panose="020B0604020202020204" pitchFamily="34" charset="0"/>
                  </a:rPr>
                  <a:t>ICS International Chemistry  Congress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-123237" y="69914"/>
                <a:ext cx="6404848" cy="2907456"/>
                <a:chOff x="-123237" y="69914"/>
                <a:chExt cx="6404848" cy="2907456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6809F83-58AE-40C5-B0F7-F1FB639FAE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>
                  <a:extLst>
                    <a:ext uri="{BEBA8EAE-BF5A-486C-A8C5-ECC9F3942E4B}">
                      <a14:imgProps xmlns:a14="http://schemas.microsoft.com/office/drawing/2010/main">
                        <a14:imgLayer r:embed="rId21">
                          <a14:imgEffect>
                            <a14:backgroundRemoval t="7680" b="71895" l="9967" r="89869">
                              <a14:foregroundMark x1="38889" y1="53431" x2="38889" y2="53431"/>
                              <a14:foregroundMark x1="40686" y1="71895" x2="40686" y2="7189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3027"/>
                <a:stretch/>
              </p:blipFill>
              <p:spPr>
                <a:xfrm rot="20350229">
                  <a:off x="-123237" y="69914"/>
                  <a:ext cx="3194050" cy="2458543"/>
                </a:xfrm>
                <a:prstGeom prst="rect">
                  <a:avLst/>
                </a:prstGeom>
              </p:spPr>
            </p:pic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611B450-1B28-4F91-A5D1-2E591B87BE31}"/>
                    </a:ext>
                  </a:extLst>
                </p:cNvPr>
                <p:cNvSpPr txBox="1"/>
                <p:nvPr/>
              </p:nvSpPr>
              <p:spPr>
                <a:xfrm>
                  <a:off x="3062296" y="1011308"/>
                  <a:ext cx="2453759" cy="70788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000" b="1" spc="613" dirty="0">
                      <a:gradFill flip="none" rotWithShape="1">
                        <a:gsLst>
                          <a:gs pos="39000">
                            <a:srgbClr val="F54265"/>
                          </a:gs>
                          <a:gs pos="74000">
                            <a:srgbClr val="255BA5"/>
                          </a:gs>
                          <a:gs pos="100000">
                            <a:srgbClr val="F11B7E"/>
                          </a:gs>
                        </a:gsLst>
                        <a:lin ang="2700000" scaled="1"/>
                        <a:tileRect/>
                      </a:gradFill>
                      <a:latin typeface="Oswald"/>
                      <a:cs typeface="Arial" panose="020B0604020202020204" pitchFamily="34" charset="0"/>
                    </a:rPr>
                    <a:t>ICS</a:t>
                  </a:r>
                  <a:endParaRPr lang="fa-IR" sz="36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C136314-21CA-4FFE-BDA6-45994C6D0CB7}"/>
                    </a:ext>
                  </a:extLst>
                </p:cNvPr>
                <p:cNvSpPr txBox="1"/>
                <p:nvPr/>
              </p:nvSpPr>
              <p:spPr>
                <a:xfrm>
                  <a:off x="2014970" y="1992924"/>
                  <a:ext cx="3044809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pc="613" dirty="0">
                      <a:gradFill flip="none" rotWithShape="1">
                        <a:gsLst>
                          <a:gs pos="39000">
                            <a:srgbClr val="F54265"/>
                          </a:gs>
                          <a:gs pos="74000">
                            <a:srgbClr val="255BA5"/>
                          </a:gs>
                          <a:gs pos="100000">
                            <a:srgbClr val="F11B7E"/>
                          </a:gs>
                        </a:gsLst>
                        <a:lin ang="2700000" scaled="1"/>
                        <a:tileRect/>
                      </a:gradFill>
                      <a:latin typeface="Oswald"/>
                      <a:cs typeface="Arial" panose="020B0604020202020204" pitchFamily="34" charset="0"/>
                    </a:rPr>
                    <a:t>Chemistry</a:t>
                  </a: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29D7056-CF8C-41FD-BCBC-C5451B0CB7F8}"/>
                    </a:ext>
                  </a:extLst>
                </p:cNvPr>
                <p:cNvSpPr txBox="1"/>
                <p:nvPr/>
              </p:nvSpPr>
              <p:spPr>
                <a:xfrm>
                  <a:off x="1346072" y="2392595"/>
                  <a:ext cx="3205222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pc="613" dirty="0">
                      <a:gradFill flip="none" rotWithShape="1">
                        <a:gsLst>
                          <a:gs pos="39000">
                            <a:srgbClr val="F54265"/>
                          </a:gs>
                          <a:gs pos="74000">
                            <a:srgbClr val="255BA5"/>
                          </a:gs>
                          <a:gs pos="100000">
                            <a:srgbClr val="F11B7E"/>
                          </a:gs>
                        </a:gsLst>
                        <a:lin ang="2700000" scaled="1"/>
                        <a:tileRect/>
                      </a:gradFill>
                      <a:latin typeface="Oswald"/>
                      <a:cs typeface="Arial" panose="020B0604020202020204" pitchFamily="34" charset="0"/>
                    </a:rPr>
                    <a:t>Congress</a:t>
                  </a: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DDEE96C-AAF5-4AAD-9318-E0A4100DFD06}"/>
                    </a:ext>
                  </a:extLst>
                </p:cNvPr>
                <p:cNvSpPr txBox="1"/>
                <p:nvPr/>
              </p:nvSpPr>
              <p:spPr>
                <a:xfrm>
                  <a:off x="2481557" y="1555121"/>
                  <a:ext cx="3800054" cy="58477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spc="613" dirty="0">
                      <a:gradFill flip="none" rotWithShape="1">
                        <a:gsLst>
                          <a:gs pos="39000">
                            <a:srgbClr val="F54265"/>
                          </a:gs>
                          <a:gs pos="74000">
                            <a:srgbClr val="255BA5"/>
                          </a:gs>
                          <a:gs pos="100000">
                            <a:srgbClr val="F11B7E"/>
                          </a:gs>
                        </a:gsLst>
                        <a:lin ang="2700000" scaled="1"/>
                        <a:tileRect/>
                      </a:gradFill>
                      <a:latin typeface="Oswald"/>
                      <a:cs typeface="Arial" panose="020B0604020202020204" pitchFamily="34" charset="0"/>
                    </a:rPr>
                    <a:t>International</a:t>
                  </a:r>
                  <a:endParaRPr lang="fa-IR" sz="3200" b="1" spc="613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Oswald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0EC64E4-89F6-4493-97F3-888AC8798AD4}"/>
                    </a:ext>
                  </a:extLst>
                </p:cNvPr>
                <p:cNvSpPr txBox="1"/>
                <p:nvPr/>
              </p:nvSpPr>
              <p:spPr>
                <a:xfrm>
                  <a:off x="2163924" y="551364"/>
                  <a:ext cx="962526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defTabSz="1866398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600" b="1" dirty="0">
                      <a:gradFill flip="none" rotWithShape="1">
                        <a:gsLst>
                          <a:gs pos="39000">
                            <a:srgbClr val="F54265"/>
                          </a:gs>
                          <a:gs pos="74000">
                            <a:srgbClr val="255BA5"/>
                          </a:gs>
                          <a:gs pos="100000">
                            <a:srgbClr val="F11B7E"/>
                          </a:gs>
                        </a:gsLst>
                        <a:lin ang="2700000" scaled="1"/>
                        <a:tileRect/>
                      </a:gradFill>
                      <a:latin typeface="Road Rage" pitchFamily="50" charset="0"/>
                      <a:cs typeface="IranNastaliq" panose="02000503000000020003" pitchFamily="2" charset="0"/>
                    </a:rPr>
                    <a:t>St</a:t>
                  </a:r>
                  <a:endParaRPr lang="fa-IR" sz="3200" b="1" dirty="0">
                    <a:gradFill flip="none" rotWithShape="1">
                      <a:gsLst>
                        <a:gs pos="39000">
                          <a:srgbClr val="F54265"/>
                        </a:gs>
                        <a:gs pos="74000">
                          <a:srgbClr val="255BA5"/>
                        </a:gs>
                        <a:gs pos="100000">
                          <a:srgbClr val="F11B7E"/>
                        </a:gs>
                      </a:gsLst>
                      <a:lin ang="2700000" scaled="1"/>
                      <a:tileRect/>
                    </a:gradFill>
                    <a:latin typeface="Road Rage" pitchFamily="50" charset="0"/>
                    <a:cs typeface="IranNastaliq" panose="02000503000000020003" pitchFamily="2" charset="0"/>
                  </a:endParaRPr>
                </a:p>
              </p:txBody>
            </p:sp>
          </p:grp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226141-8E96-4B7C-B602-BCE58185DC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9904" b="89833" l="3533" r="89893">
                            <a14:foregroundMark x1="24815" y1="37248" x2="24815" y2="37248"/>
                            <a14:foregroundMark x1="25965" y1="39702" x2="29581" y2="42244"/>
                            <a14:foregroundMark x1="29581" y1="42244" x2="29745" y2="42857"/>
                            <a14:foregroundMark x1="19967" y1="32340" x2="19967" y2="32340"/>
                            <a14:foregroundMark x1="9449" y1="24628" x2="9449" y2="24628"/>
                            <a14:foregroundMark x1="3533" y1="25329" x2="3533" y2="25329"/>
                            <a14:backgroundMark x1="71898" y1="75110" x2="26459" y2="75811"/>
                            <a14:backgroundMark x1="5670" y1="53024" x2="13640" y2="60386"/>
                            <a14:backgroundMark x1="13640" y1="60386" x2="21611" y2="63891"/>
                            <a14:backgroundMark x1="61873" y1="65644" x2="76993" y2="68624"/>
                            <a14:backgroundMark x1="76993" y1="68624" x2="80855" y2="68098"/>
                            <a14:backgroundMark x1="80855" y1="68098" x2="80855" y2="6809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" t="21432" r="68127" b="45246"/>
              <a:stretch/>
            </p:blipFill>
            <p:spPr>
              <a:xfrm>
                <a:off x="18254657" y="1251773"/>
                <a:ext cx="6481923" cy="3012600"/>
              </a:xfrm>
              <a:custGeom>
                <a:avLst/>
                <a:gdLst>
                  <a:gd name="connsiteX0" fmla="*/ 0 w 6514437"/>
                  <a:gd name="connsiteY0" fmla="*/ 0 h 1974272"/>
                  <a:gd name="connsiteX1" fmla="*/ 6514437 w 6514437"/>
                  <a:gd name="connsiteY1" fmla="*/ 0 h 1974272"/>
                  <a:gd name="connsiteX2" fmla="*/ 6514437 w 6514437"/>
                  <a:gd name="connsiteY2" fmla="*/ 1974272 h 1974272"/>
                  <a:gd name="connsiteX3" fmla="*/ 0 w 6514437"/>
                  <a:gd name="connsiteY3" fmla="*/ 1974272 h 197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14437" h="1974272">
                    <a:moveTo>
                      <a:pt x="0" y="0"/>
                    </a:moveTo>
                    <a:lnTo>
                      <a:pt x="6514437" y="0"/>
                    </a:lnTo>
                    <a:lnTo>
                      <a:pt x="6514437" y="1974272"/>
                    </a:lnTo>
                    <a:lnTo>
                      <a:pt x="0" y="1974272"/>
                    </a:lnTo>
                    <a:close/>
                  </a:path>
                </a:pathLst>
              </a:cu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6998528" y="6105767"/>
                <a:ext cx="17692272" cy="3159696"/>
              </a:xfrm>
              <a:prstGeom prst="roundRect">
                <a:avLst>
                  <a:gd name="adj" fmla="val 28606"/>
                </a:avLst>
              </a:prstGeom>
              <a:solidFill>
                <a:schemeClr val="bg1">
                  <a:alpha val="3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7" name="TextBox 60"/>
          <p:cNvSpPr txBox="1">
            <a:spLocks noChangeArrowheads="1"/>
          </p:cNvSpPr>
          <p:nvPr/>
        </p:nvSpPr>
        <p:spPr bwMode="auto">
          <a:xfrm>
            <a:off x="2431884" y="2329903"/>
            <a:ext cx="20160117" cy="26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7190" tIns="83596" rIns="167190" bIns="835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717095" eaLnBrk="0" fontAlgn="base" hangingPunct="0">
              <a:spcBef>
                <a:spcPct val="0"/>
              </a:spcBef>
            </a:pPr>
            <a:r>
              <a:rPr lang="en-US" sz="5400" b="1" dirty="0">
                <a:latin typeface="TimesNewRomanPS-BoldMT"/>
                <a:ea typeface="Times New Roman" panose="02020603050405020304" pitchFamily="18" charset="0"/>
              </a:rPr>
              <a:t>Title</a:t>
            </a:r>
          </a:p>
          <a:p>
            <a:pPr algn="ctr" defTabSz="6717095" eaLnBrk="0" fontAlgn="base" hangingPunct="0">
              <a:spcBef>
                <a:spcPct val="0"/>
              </a:spcBef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1*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C</a:t>
            </a:r>
            <a:r>
              <a:rPr lang="en-US" sz="3200" b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altLang="fa-I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endParaRPr lang="en-US" sz="2800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sz="28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1,2,3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Chemistry Department, Faculty of Science, Azarbaijan Shahid Madani University, Tabriz, Iran </a:t>
            </a: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r>
              <a:rPr lang="en-US" altLang="fa-I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altLang="fa-I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209892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139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Oswald</vt:lpstr>
      <vt:lpstr>Road Rage</vt:lpstr>
      <vt:lpstr>Times New Roman</vt:lpstr>
      <vt:lpstr>TimesNewRomanPS-BoldMT</vt:lpstr>
      <vt:lpstr>Tw Cen MT</vt:lpstr>
      <vt:lpstr>Storyboard Layouts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 Shop</dc:creator>
  <cp:lastModifiedBy>Lenovo</cp:lastModifiedBy>
  <cp:revision>27</cp:revision>
  <dcterms:created xsi:type="dcterms:W3CDTF">2022-06-11T07:37:09Z</dcterms:created>
  <dcterms:modified xsi:type="dcterms:W3CDTF">2022-06-23T09:21:49Z</dcterms:modified>
</cp:coreProperties>
</file>